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6" r:id="rId3"/>
    <p:sldId id="297" r:id="rId4"/>
    <p:sldId id="298" r:id="rId5"/>
    <p:sldId id="299" r:id="rId6"/>
    <p:sldId id="301" r:id="rId7"/>
    <p:sldId id="300" r:id="rId8"/>
    <p:sldId id="302" r:id="rId9"/>
    <p:sldId id="303" r:id="rId10"/>
    <p:sldId id="304" r:id="rId11"/>
    <p:sldId id="305" r:id="rId12"/>
    <p:sldId id="307" r:id="rId13"/>
    <p:sldId id="29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2270" autoAdjust="0"/>
  </p:normalViewPr>
  <p:slideViewPr>
    <p:cSldViewPr snapToGrid="0" showGuides="1">
      <p:cViewPr varScale="1">
        <p:scale>
          <a:sx n="75" d="100"/>
          <a:sy n="75" d="100"/>
        </p:scale>
        <p:origin x="75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3437C-8FA6-43C1-8D4C-4704D518451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69F27-73AD-4447-BEF6-26362C50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9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69F27-73AD-4447-BEF6-26362C50B2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9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69F27-73AD-4447-BEF6-26362C50B2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69F27-73AD-4447-BEF6-26362C50B2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36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69F27-73AD-4447-BEF6-26362C50B2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neves@iho.i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c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6263"/>
            <a:ext cx="12192000" cy="1868487"/>
          </a:xfrm>
        </p:spPr>
        <p:txBody>
          <a:bodyPr>
            <a:normAutofit/>
          </a:bodyPr>
          <a:lstStyle/>
          <a:p>
            <a:r>
              <a:rPr lang="en-US" sz="4800" dirty="0"/>
              <a:t>IHO CB Strategy and Development of the CB Programme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5938"/>
            <a:ext cx="9144000" cy="1655762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Alberto Costa NEVES </a:t>
            </a:r>
          </a:p>
          <a:p>
            <a:r>
              <a:rPr lang="fr-FR" dirty="0"/>
              <a:t>IHO Assistant Director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665162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CL" sz="3600" u="sng" dirty="0" err="1">
                <a:latin typeface="HelveticaNeueLT Std Cn" panose="020B0506030502030204"/>
                <a:cs typeface="Microsoft Sans Serif" panose="020B0604020202020204" pitchFamily="34" charset="0"/>
              </a:rPr>
              <a:t>Awareness</a:t>
            </a:r>
            <a:b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</a:br>
            <a:r>
              <a:rPr lang="es-CL" sz="3600" dirty="0" err="1">
                <a:latin typeface="HelveticaNeueLT Std Cn" panose="020B0506030502030204"/>
                <a:cs typeface="Microsoft Sans Serif" panose="020B0604020202020204" pitchFamily="34" charset="0"/>
              </a:rPr>
              <a:t>Raise</a:t>
            </a:r>
            <a: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CL" sz="3600" dirty="0" err="1">
                <a:latin typeface="HelveticaNeueLT Std Cn" panose="020B0506030502030204"/>
                <a:cs typeface="Microsoft Sans Serif" panose="020B0604020202020204" pitchFamily="34" charset="0"/>
              </a:rPr>
              <a:t>priority</a:t>
            </a:r>
            <a: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CL" sz="3600" dirty="0" err="1">
                <a:latin typeface="HelveticaNeueLT Std Cn" panose="020B0506030502030204"/>
                <a:cs typeface="Microsoft Sans Serif" panose="020B0604020202020204" pitchFamily="34" charset="0"/>
              </a:rPr>
              <a:t>of</a:t>
            </a:r>
            <a: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  <a:t> Hydrography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CL" sz="3600" u="sng" dirty="0" err="1">
                <a:latin typeface="HelveticaNeueLT Std Cn" panose="020B0506030502030204"/>
                <a:cs typeface="Microsoft Sans Serif" panose="020B0604020202020204" pitchFamily="34" charset="0"/>
              </a:rPr>
              <a:t>Assessment</a:t>
            </a:r>
            <a:b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</a:br>
            <a:r>
              <a:rPr lang="es-CL" sz="3600" dirty="0" err="1">
                <a:latin typeface="HelveticaNeueLT Std Cn" panose="020B0506030502030204"/>
                <a:cs typeface="Microsoft Sans Serif" panose="020B0604020202020204" pitchFamily="34" charset="0"/>
              </a:rPr>
              <a:t>Identify</a:t>
            </a:r>
            <a: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  <a:t> and </a:t>
            </a:r>
            <a:r>
              <a:rPr lang="es-CL" sz="3600" dirty="0" err="1">
                <a:latin typeface="HelveticaNeueLT Std Cn" panose="020B0506030502030204"/>
                <a:cs typeface="Microsoft Sans Serif" panose="020B0604020202020204" pitchFamily="34" charset="0"/>
              </a:rPr>
              <a:t>prioritize</a:t>
            </a:r>
            <a: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CL" sz="3600" dirty="0" err="1">
                <a:latin typeface="HelveticaNeueLT Std Cn" panose="020B0506030502030204"/>
                <a:cs typeface="Microsoft Sans Serif" panose="020B0604020202020204" pitchFamily="34" charset="0"/>
              </a:rPr>
              <a:t>problems</a:t>
            </a:r>
            <a:endParaRPr lang="es-CL" sz="3600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 marL="665162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CL" sz="3600" u="sng" dirty="0" err="1">
                <a:latin typeface="HelveticaNeueLT Std Cn" panose="020B0506030502030204"/>
                <a:cs typeface="Microsoft Sans Serif" panose="020B0604020202020204" pitchFamily="34" charset="0"/>
              </a:rPr>
              <a:t>Analysis</a:t>
            </a:r>
            <a:b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</a:br>
            <a:r>
              <a:rPr lang="es-PE" sz="3600" dirty="0" err="1">
                <a:latin typeface="HelveticaNeueLT Std Cn" panose="020B0506030502030204"/>
                <a:cs typeface="Microsoft Sans Serif" panose="020B0604020202020204" pitchFamily="34" charset="0"/>
              </a:rPr>
              <a:t>Identify</a:t>
            </a:r>
            <a:r>
              <a:rPr lang="es-PE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PE" sz="3600" dirty="0" err="1">
                <a:latin typeface="HelveticaNeueLT Std Cn" panose="020B0506030502030204"/>
                <a:cs typeface="Microsoft Sans Serif" panose="020B0604020202020204" pitchFamily="34" charset="0"/>
              </a:rPr>
              <a:t>Projects</a:t>
            </a:r>
            <a:r>
              <a:rPr lang="es-PE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PE" sz="3600" dirty="0" err="1">
                <a:latin typeface="HelveticaNeueLT Std Cn" panose="020B0506030502030204"/>
                <a:cs typeface="Microsoft Sans Serif" panose="020B0604020202020204" pitchFamily="34" charset="0"/>
              </a:rPr>
              <a:t>based</a:t>
            </a:r>
            <a:r>
              <a:rPr lang="es-PE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PE" sz="3600" dirty="0" err="1">
                <a:latin typeface="HelveticaNeueLT Std Cn" panose="020B0506030502030204"/>
                <a:cs typeface="Microsoft Sans Serif" panose="020B0604020202020204" pitchFamily="34" charset="0"/>
              </a:rPr>
              <a:t>on</a:t>
            </a:r>
            <a:r>
              <a:rPr lang="es-PE" sz="3600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s-PE" sz="3600" dirty="0" err="1">
                <a:latin typeface="HelveticaNeueLT Std Cn" panose="020B0506030502030204"/>
                <a:cs typeface="Microsoft Sans Serif" panose="020B0604020202020204" pitchFamily="34" charset="0"/>
              </a:rPr>
              <a:t>national</a:t>
            </a:r>
            <a:r>
              <a:rPr lang="es-PE" sz="3600" dirty="0">
                <a:latin typeface="HelveticaNeueLT Std Cn" panose="020B0506030502030204"/>
                <a:cs typeface="Microsoft Sans Serif" panose="020B0604020202020204" pitchFamily="34" charset="0"/>
              </a:rPr>
              <a:t>/regional </a:t>
            </a:r>
            <a:r>
              <a:rPr lang="es-PE" sz="3600" dirty="0" err="1">
                <a:latin typeface="HelveticaNeueLT Std Cn" panose="020B0506030502030204"/>
                <a:cs typeface="Microsoft Sans Serif" panose="020B0604020202020204" pitchFamily="34" charset="0"/>
              </a:rPr>
              <a:t>priorities</a:t>
            </a:r>
            <a:endParaRPr lang="es-CL" sz="3600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 marL="665162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CL" sz="3600" u="sng" dirty="0" err="1">
                <a:latin typeface="HelveticaNeueLT Std Cn" panose="020B0506030502030204"/>
                <a:cs typeface="Microsoft Sans Serif" panose="020B0604020202020204" pitchFamily="34" charset="0"/>
              </a:rPr>
              <a:t>Action</a:t>
            </a:r>
            <a:br>
              <a:rPr lang="es-CL" sz="3600" dirty="0">
                <a:latin typeface="HelveticaNeueLT Std Cn" panose="020B0506030502030204"/>
                <a:cs typeface="Microsoft Sans Serif" panose="020B0604020202020204" pitchFamily="34" charset="0"/>
              </a:rPr>
            </a:b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Implementation of Activities. Follow-up</a:t>
            </a:r>
            <a:endParaRPr lang="en-GB" sz="3600" dirty="0">
              <a:latin typeface="HelveticaNeueLT Std Cn" panose="020B0506030502030204"/>
              <a:cs typeface="Microsoft Sans Serif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PROCESS of </a:t>
            </a:r>
            <a:r>
              <a:rPr lang="en-US" sz="4000" dirty="0" err="1"/>
              <a:t>cb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232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E003F53-4265-4C73-BD49-9CB2271FD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26" y="3004686"/>
            <a:ext cx="10515600" cy="3102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/>
              <a:t>CB Work Programme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713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Needs identified in general by the RHCs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Considered and agreed by the CBSC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Endorsed by the IRCC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Become the IHO CBWP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Annual cycle</a:t>
            </a:r>
          </a:p>
          <a:p>
            <a:pPr marL="665162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Submissions by 1 April</a:t>
            </a:r>
            <a:b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</a:br>
            <a:endParaRPr lang="en-US" sz="3600" dirty="0">
              <a:latin typeface="HelveticaNeueLT Std Cn" panose="020B0506030502030204"/>
              <a:cs typeface="Microsoft Sans Serif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Cb</a:t>
            </a:r>
            <a:r>
              <a:rPr lang="en-US" sz="4000" dirty="0"/>
              <a:t> Work programme</a:t>
            </a:r>
          </a:p>
        </p:txBody>
      </p:sp>
    </p:spTree>
    <p:extLst>
      <p:ext uri="{BB962C8B-B14F-4D97-AF65-F5344CB8AC3E}">
        <p14:creationId xmlns:p14="http://schemas.microsoft.com/office/powerpoint/2010/main" val="131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6263"/>
            <a:ext cx="12192000" cy="1868487"/>
          </a:xfrm>
        </p:spPr>
        <p:txBody>
          <a:bodyPr>
            <a:normAutofit/>
          </a:bodyPr>
          <a:lstStyle/>
          <a:p>
            <a:r>
              <a:rPr lang="en-US" sz="4800" dirty="0"/>
              <a:t>Thank you.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5938"/>
            <a:ext cx="9144000" cy="2074862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Alberto Costa NEVES </a:t>
            </a:r>
          </a:p>
          <a:p>
            <a:r>
              <a:rPr lang="fr-FR" dirty="0"/>
              <a:t>IHO Assistant Director</a:t>
            </a:r>
          </a:p>
          <a:p>
            <a:r>
              <a:rPr lang="fr-FR" dirty="0">
                <a:hlinkClick r:id="rId2"/>
              </a:rPr>
              <a:t>alberto.neves@iho.int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754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E003F53-4265-4C73-BD49-9CB2271FD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26" y="3004686"/>
            <a:ext cx="10515600" cy="3102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/>
              <a:t>IHO CB Strategy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533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r>
              <a:rPr lang="en-US" sz="4000" dirty="0"/>
              <a:t>Approved in 2014 by the 5</a:t>
            </a:r>
            <a:r>
              <a:rPr lang="en-US" sz="4000" baseline="30000" dirty="0"/>
              <a:t>th</a:t>
            </a:r>
            <a:r>
              <a:rPr lang="en-US" sz="4000" dirty="0"/>
              <a:t> EIHC</a:t>
            </a:r>
          </a:p>
          <a:p>
            <a:r>
              <a:rPr lang="en-US" sz="4000" dirty="0"/>
              <a:t>Establishes the references for the IHO CB Programme</a:t>
            </a:r>
          </a:p>
          <a:p>
            <a:r>
              <a:rPr lang="en-US" sz="4000" dirty="0"/>
              <a:t>Defines the principles for the work of the CBSC</a:t>
            </a:r>
          </a:p>
          <a:p>
            <a:r>
              <a:rPr lang="en-US" sz="4000" dirty="0"/>
              <a:t>Guides the use and priorities of the IHO CB Fund</a:t>
            </a:r>
          </a:p>
          <a:p>
            <a:r>
              <a:rPr lang="en-US" sz="4000" dirty="0"/>
              <a:t>Promotes cooperation with other international organizations (IGO, NGIO)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CB Strategy</a:t>
            </a:r>
          </a:p>
        </p:txBody>
      </p:sp>
    </p:spTree>
    <p:extLst>
      <p:ext uri="{BB962C8B-B14F-4D97-AF65-F5344CB8AC3E}">
        <p14:creationId xmlns:p14="http://schemas.microsoft.com/office/powerpoint/2010/main" val="197854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r>
              <a:rPr lang="en-US" sz="4000" dirty="0"/>
              <a:t>Describes the process of the CB Programme</a:t>
            </a:r>
          </a:p>
          <a:p>
            <a:r>
              <a:rPr lang="en-US" sz="4000" dirty="0"/>
              <a:t>Arises from the overall Objectives defined in the IHO Convention.</a:t>
            </a:r>
          </a:p>
          <a:p>
            <a:r>
              <a:rPr lang="en-US" sz="4000" dirty="0"/>
              <a:t>The IHO CB Strategy can be downloaded from:</a:t>
            </a:r>
            <a:endParaRPr lang="en-US" sz="3600" dirty="0"/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www.iho.int/cb</a:t>
            </a:r>
            <a:r>
              <a:rPr lang="en-US" sz="4000" dirty="0"/>
              <a:t> → IHO CB Strategy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IHO CB Strategy</a:t>
            </a:r>
          </a:p>
        </p:txBody>
      </p:sp>
    </p:spTree>
    <p:extLst>
      <p:ext uri="{BB962C8B-B14F-4D97-AF65-F5344CB8AC3E}">
        <p14:creationId xmlns:p14="http://schemas.microsoft.com/office/powerpoint/2010/main" val="318048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E003F53-4265-4C73-BD49-9CB2271FD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26" y="3004686"/>
            <a:ext cx="10515600" cy="3102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/>
              <a:t>Maturity assessment of Capacity Building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45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Phases of Capacity Building: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600" b="1" u="sng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Preliminary</a:t>
            </a:r>
          </a:p>
          <a:p>
            <a:pPr marL="1195387" lvl="1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Raise awareness on the importance of hydrographic services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Phase</a:t>
            </a:r>
            <a:r>
              <a:rPr lang="en-GB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One</a:t>
            </a:r>
            <a:endParaRPr lang="en-GB" sz="3600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 marL="1195387" lvl="1" indent="-571500">
              <a:spcBef>
                <a:spcPts val="600"/>
              </a:spcBef>
              <a:spcAft>
                <a:spcPts val="600"/>
              </a:spcAft>
            </a:pPr>
            <a:r>
              <a:rPr lang="en-GB" sz="3600" dirty="0" err="1">
                <a:latin typeface="HelveticaNeueLT Std Cn" panose="020B0506030502030204"/>
                <a:cs typeface="Microsoft Sans Serif" panose="020B0604020202020204" pitchFamily="34" charset="0"/>
              </a:rPr>
              <a:t>Collec</a:t>
            </a:r>
            <a:r>
              <a:rPr lang="en-US" sz="3600" dirty="0" err="1">
                <a:latin typeface="HelveticaNeueLT Std Cn" panose="020B0506030502030204"/>
                <a:cs typeface="Microsoft Sans Serif" panose="020B0604020202020204" pitchFamily="34" charset="0"/>
              </a:rPr>
              <a:t>tion</a:t>
            </a: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 and circulation of nautical information needed to maintain existing charts and publications</a:t>
            </a:r>
            <a:endParaRPr lang="en-GB" sz="3600" dirty="0">
              <a:latin typeface="HelveticaNeueLT Std Cn" panose="020B0506030502030204"/>
              <a:cs typeface="Microsoft Sans Serif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maturity assessment</a:t>
            </a:r>
          </a:p>
        </p:txBody>
      </p:sp>
    </p:spTree>
    <p:extLst>
      <p:ext uri="{BB962C8B-B14F-4D97-AF65-F5344CB8AC3E}">
        <p14:creationId xmlns:p14="http://schemas.microsoft.com/office/powerpoint/2010/main" val="206305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Phases of Capacity Building (cont.):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600" b="1" u="sng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Phase</a:t>
            </a:r>
            <a:r>
              <a:rPr lang="en-GB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 </a:t>
            </a: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Two</a:t>
            </a:r>
            <a:endParaRPr lang="en-GB" sz="3600" b="1" u="sng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 marL="1195387" lvl="1" indent="-571500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Capacity to conduct hydrographic surveys, data gathering and processing</a:t>
            </a:r>
            <a:endParaRPr lang="en-GB" sz="3600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Phase Three</a:t>
            </a:r>
            <a:endParaRPr lang="en-GB" sz="3600" b="1" u="sng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 marL="1195387" lvl="1" indent="-571500">
              <a:spcBef>
                <a:spcPts val="600"/>
              </a:spcBef>
              <a:spcAft>
                <a:spcPts val="600"/>
              </a:spcAft>
            </a:pPr>
            <a:r>
              <a:rPr lang="en-GB" sz="3600" dirty="0" err="1">
                <a:latin typeface="HelveticaNeueLT Std Cn" panose="020B0506030502030204"/>
                <a:cs typeface="Microsoft Sans Serif" panose="020B0604020202020204" pitchFamily="34" charset="0"/>
              </a:rPr>
              <a:t>Produc</a:t>
            </a:r>
            <a:r>
              <a:rPr lang="en-US" sz="3600" dirty="0" err="1">
                <a:latin typeface="HelveticaNeueLT Std Cn" panose="020B0506030502030204"/>
                <a:cs typeface="Microsoft Sans Serif" panose="020B0604020202020204" pitchFamily="34" charset="0"/>
              </a:rPr>
              <a:t>tion</a:t>
            </a:r>
            <a:r>
              <a:rPr lang="en-US" sz="3600" dirty="0">
                <a:latin typeface="HelveticaNeueLT Std Cn" panose="020B0506030502030204"/>
                <a:cs typeface="Microsoft Sans Serif" panose="020B0604020202020204" pitchFamily="34" charset="0"/>
              </a:rPr>
              <a:t> of charts and publications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maturity assessment</a:t>
            </a:r>
          </a:p>
        </p:txBody>
      </p:sp>
    </p:spTree>
    <p:extLst>
      <p:ext uri="{BB962C8B-B14F-4D97-AF65-F5344CB8AC3E}">
        <p14:creationId xmlns:p14="http://schemas.microsoft.com/office/powerpoint/2010/main" val="85775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E003F53-4265-4C73-BD49-9CB2271FD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226" y="3004686"/>
            <a:ext cx="10515600" cy="3102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/>
              <a:t>Process for Capacity Building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070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450" y="1284943"/>
            <a:ext cx="10515600" cy="548161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u="sng" dirty="0">
                <a:latin typeface="HelveticaNeueLT Std Cn" panose="020B0506030502030204"/>
                <a:cs typeface="Microsoft Sans Serif" panose="020B0604020202020204" pitchFamily="34" charset="0"/>
              </a:rPr>
              <a:t>Important note: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600" b="1" u="sng" dirty="0">
              <a:latin typeface="HelveticaNeueLT Std Cn" panose="020B0506030502030204"/>
              <a:cs typeface="Microsoft Sans Serif" panose="020B0604020202020204" pitchFamily="34" charset="0"/>
            </a:endParaRPr>
          </a:p>
          <a:p>
            <a:pPr marL="623887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600" dirty="0">
                <a:latin typeface="HelveticaNeueLT Std Cn" panose="020B0506030502030204"/>
                <a:cs typeface="Microsoft Sans Serif" panose="020B0604020202020204" pitchFamily="34" charset="0"/>
              </a:rPr>
              <a:t>Capacity Building is </a:t>
            </a:r>
            <a:r>
              <a:rPr lang="en-US" sz="6600" u="sng" dirty="0">
                <a:latin typeface="HelveticaNeueLT Std Cn" panose="020B0506030502030204"/>
                <a:cs typeface="Microsoft Sans Serif" panose="020B0604020202020204" pitchFamily="34" charset="0"/>
              </a:rPr>
              <a:t>not</a:t>
            </a:r>
            <a:r>
              <a:rPr lang="en-US" sz="6600" dirty="0">
                <a:latin typeface="HelveticaNeueLT Std Cn" panose="020B0506030502030204"/>
                <a:cs typeface="Microsoft Sans Serif" panose="020B0604020202020204" pitchFamily="34" charset="0"/>
              </a:rPr>
              <a:t> training!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Process for 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251359505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1471</TotalTime>
  <Words>253</Words>
  <Application>Microsoft Office PowerPoint</Application>
  <PresentationFormat>Widescreen</PresentationFormat>
  <Paragraphs>62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HelveticaNeueLT Std Cn</vt:lpstr>
      <vt:lpstr>Wingdings</vt:lpstr>
      <vt:lpstr>Master_IHO_New_Logo</vt:lpstr>
      <vt:lpstr>IHO CB Strategy and Development of the CB Programme</vt:lpstr>
      <vt:lpstr>PowerPoint Presentation</vt:lpstr>
      <vt:lpstr> IHO CB Strategy</vt:lpstr>
      <vt:lpstr> IHO CB Strategy</vt:lpstr>
      <vt:lpstr>PowerPoint Presentation</vt:lpstr>
      <vt:lpstr> maturity assessment</vt:lpstr>
      <vt:lpstr> maturity assessment</vt:lpstr>
      <vt:lpstr>PowerPoint Presentation</vt:lpstr>
      <vt:lpstr> Process for capacity building</vt:lpstr>
      <vt:lpstr> PROCESS of cb</vt:lpstr>
      <vt:lpstr>PowerPoint Presentation</vt:lpstr>
      <vt:lpstr>Cb Work programme</vt:lpstr>
      <vt:lpstr>Thank you.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Alberto Costaneves</cp:lastModifiedBy>
  <cp:revision>76</cp:revision>
  <dcterms:created xsi:type="dcterms:W3CDTF">2019-06-26T12:25:46Z</dcterms:created>
  <dcterms:modified xsi:type="dcterms:W3CDTF">2019-10-28T18:05:46Z</dcterms:modified>
</cp:coreProperties>
</file>